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4" r:id="rId6"/>
    <p:sldId id="260" r:id="rId7"/>
    <p:sldId id="261" r:id="rId8"/>
    <p:sldId id="266" r:id="rId9"/>
    <p:sldId id="263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25E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04" autoAdjust="0"/>
    <p:restoredTop sz="94660"/>
  </p:normalViewPr>
  <p:slideViewPr>
    <p:cSldViewPr snapToGrid="0">
      <p:cViewPr>
        <p:scale>
          <a:sx n="100" d="100"/>
          <a:sy n="100" d="100"/>
        </p:scale>
        <p:origin x="-90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B8A6D-39CE-41B7-BC2A-C8D0CF7D615C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EC233-CC8E-42D8-8F41-BD8CD77D3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653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84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57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5979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23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0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36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33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38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77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91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779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497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838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hbifg/last_minute_xakaton/blob/main/catboost.ipynb" TargetMode="External"/><Relationship Id="rId2" Type="http://schemas.openxmlformats.org/officeDocument/2006/relationships/hyperlink" Target="https://github.com/Uhbifg/last_minute_xakaton/blob/main/Cancer_predict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695796" y="2478260"/>
            <a:ext cx="8932026" cy="197427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806075"/>
            <a:ext cx="9144000" cy="1347738"/>
          </a:xfrm>
        </p:spPr>
        <p:txBody>
          <a:bodyPr>
            <a:noAutofit/>
          </a:bodyPr>
          <a:lstStyle/>
          <a:p>
            <a:r>
              <a:rPr lang="ru-RU" sz="4800" b="1" i="1" dirty="0" smtClean="0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Решение задачи от команды </a:t>
            </a:r>
            <a:r>
              <a:rPr lang="en-US" sz="4800" b="1" i="1" dirty="0" smtClean="0">
                <a:gradFill flip="none" rotWithShape="1">
                  <a:gsLst>
                    <a:gs pos="84000">
                      <a:schemeClr val="accent4">
                        <a:lumMod val="75000"/>
                      </a:schemeClr>
                    </a:gs>
                    <a:gs pos="41000">
                      <a:srgbClr val="00B05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Last Minute</a:t>
            </a:r>
            <a:endParaRPr lang="ru-RU" sz="4800" b="1" i="1" dirty="0">
              <a:gradFill flip="none" rotWithShape="1">
                <a:gsLst>
                  <a:gs pos="84000">
                    <a:schemeClr val="accent4">
                      <a:lumMod val="75000"/>
                    </a:schemeClr>
                  </a:gs>
                  <a:gs pos="41000">
                    <a:srgbClr val="00B05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13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09058" y="3165178"/>
            <a:ext cx="7391402" cy="72397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55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Спасибо за внимание</a:t>
            </a:r>
            <a:r>
              <a:rPr lang="en-US" sz="55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!</a:t>
            </a:r>
            <a:endParaRPr lang="ru-RU" sz="55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6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Содержание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42250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Команда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Решение задачи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Визуализация данных и работы модели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Результаты вычислений</a:t>
            </a:r>
            <a:endParaRPr lang="en-US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Наш ноутбук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.ipynb</a:t>
            </a:r>
            <a:endParaRPr lang="ru-RU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Команда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72590" y="2053285"/>
            <a:ext cx="2776450" cy="3241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Григорий Поздняков</a:t>
            </a:r>
            <a:endParaRPr lang="ru-RU" sz="2000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8743604" y="2053285"/>
            <a:ext cx="2777836" cy="420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Людмила Григорьева</a:t>
            </a:r>
            <a:endParaRPr lang="ru-RU" sz="2000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104708" y="2053285"/>
            <a:ext cx="1894608" cy="407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Аня Антипова</a:t>
            </a:r>
            <a:endParaRPr lang="en-US" sz="2000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(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Капитан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)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026" name="Picture 2" descr="https://sun9-17.userapi.com/impf/pvJHJV5hR6g5uKm7ebeln-AAJTtGu8txLb9v6g/ukN4-4SuFPU.jpg?size=1280x960&amp;quality=95&amp;sign=8a1c64e5a72a716efc9c21ee0e20f9cc&amp;type=album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4" t="1480" r="9020" b="2005"/>
          <a:stretch/>
        </p:blipFill>
        <p:spPr bwMode="auto">
          <a:xfrm>
            <a:off x="4530121" y="2906292"/>
            <a:ext cx="3135224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83.userapi.com/impf/c850136/v850136667/d9b4d/Ln3ji-Z04SY.jpg?size=487x604&amp;quality=96&amp;sign=ac51ae234923c2530f1de013e6e94712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58" y="2906292"/>
            <a:ext cx="2242243" cy="278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erson sitting in a chair in front of a m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172" y="2906292"/>
            <a:ext cx="1867996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109855"/>
            <a:ext cx="565265" cy="56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1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Выбор задачи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Мы выбрали задачу </a:t>
            </a:r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№ 2,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так как формат данных в первой задаче, как мы узнали из проанализированных статей, подразумевает обучение нейронных сетей. Для этого у нас не было ни времени, ни достаточного числа данных. Отметим, что вторая из этих проблем решаема – в интернете достаточно дополнительных данных ЭКГ, при этом, в таком же формате, что и данные от организаторов. </a:t>
            </a:r>
            <a:endParaRPr lang="ru-RU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1" y="6176963"/>
            <a:ext cx="520626" cy="5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8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71725" y="241300"/>
            <a:ext cx="10515600" cy="1325563"/>
          </a:xfrm>
        </p:spPr>
        <p:txBody>
          <a:bodyPr/>
          <a:lstStyle/>
          <a:p>
            <a:r>
              <a:rPr lang="ru-RU" dirty="0" smtClean="0"/>
              <a:t>Постановка задачи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7725" y="1155700"/>
            <a:ext cx="10420350" cy="16891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Красочное описание можно найти в листке организаторов, через призму абстракции, у нас есть задача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бинарной классификации </a:t>
            </a:r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dirty="0" smtClean="0"/>
              <a:t>(с бонусной задачи, с тремя классами), и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табличный формат данных</a:t>
            </a:r>
            <a:r>
              <a:rPr lang="ru-RU" dirty="0" smtClean="0"/>
              <a:t>,  многие из которых категориальные. </a:t>
            </a:r>
          </a:p>
          <a:p>
            <a:endParaRPr lang="ru-RU" dirty="0"/>
          </a:p>
        </p:txBody>
      </p:sp>
      <p:pic>
        <p:nvPicPr>
          <p:cNvPr id="1026" name="Picture 2" descr="C:\Users\admin\Desktop\преза\классы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025" y="3611523"/>
            <a:ext cx="49657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400302" y="3283982"/>
            <a:ext cx="301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Классы </a:t>
            </a:r>
            <a:r>
              <a:rPr lang="ru-RU" dirty="0" err="1" smtClean="0"/>
              <a:t>несбалансированн</a:t>
            </a:r>
            <a:r>
              <a:rPr lang="ru-RU" dirty="0" err="1"/>
              <a:t>ы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662" y="3653314"/>
            <a:ext cx="2808286" cy="2614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181100" y="3283982"/>
            <a:ext cx="3262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Фичей</a:t>
            </a:r>
            <a:r>
              <a:rPr lang="ru-RU" dirty="0" smtClean="0"/>
              <a:t> много и куча пропусков</a:t>
            </a:r>
            <a:r>
              <a:rPr lang="en-US" dirty="0" smtClean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732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200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Описание решения</a:t>
            </a:r>
            <a:endParaRPr lang="ru-RU" sz="4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9550" y="1447800"/>
            <a:ext cx="5622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Проблемы с которыми пришлось столкнуться в задаче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832436" y="13093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После экспериментов, было решено остановиться на модели </a:t>
            </a:r>
            <a:r>
              <a:rPr lang="ru-RU" dirty="0" err="1"/>
              <a:t>бустинга</a:t>
            </a:r>
            <a:r>
              <a:rPr lang="en-US" dirty="0">
                <a:latin typeface="Bahnschrift"/>
              </a:rPr>
              <a:t> </a:t>
            </a:r>
            <a:r>
              <a:rPr lang="en-US" dirty="0" err="1" smtClean="0">
                <a:solidFill>
                  <a:schemeClr val="accent1"/>
                </a:solidFill>
                <a:latin typeface="Bahnschrift"/>
              </a:rPr>
              <a:t>CatBoostClassifier</a:t>
            </a:r>
            <a:r>
              <a:rPr lang="en-US" dirty="0" smtClean="0">
                <a:latin typeface="Bahnschrift"/>
              </a:rPr>
              <a:t>: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16814" y="1812934"/>
            <a:ext cx="4896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1"/>
                </a:solidFill>
              </a:rPr>
              <a:t>Несбалансированные классы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Много категориальных </a:t>
            </a:r>
            <a:r>
              <a:rPr lang="ru-RU" dirty="0" err="1" smtClean="0">
                <a:solidFill>
                  <a:schemeClr val="accent1"/>
                </a:solidFill>
              </a:rPr>
              <a:t>фичей</a:t>
            </a:r>
            <a:r>
              <a:rPr lang="ru-RU" dirty="0">
                <a:solidFill>
                  <a:schemeClr val="accent1"/>
                </a:solidFill>
              </a:rPr>
              <a:t> 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Мало данных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Малая корреляция почти всех </a:t>
            </a:r>
            <a:r>
              <a:rPr lang="ru-RU" dirty="0" err="1" smtClean="0">
                <a:solidFill>
                  <a:schemeClr val="accent1"/>
                </a:solidFill>
              </a:rPr>
              <a:t>фичей</a:t>
            </a:r>
            <a:r>
              <a:rPr lang="ru-RU" dirty="0" smtClean="0">
                <a:solidFill>
                  <a:schemeClr val="accent1"/>
                </a:solidFill>
              </a:rPr>
              <a:t> с </a:t>
            </a:r>
            <a:r>
              <a:rPr lang="ru-RU" dirty="0" err="1" smtClean="0">
                <a:solidFill>
                  <a:schemeClr val="accent1"/>
                </a:solidFill>
              </a:rPr>
              <a:t>таргетом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729229" y="1957953"/>
            <a:ext cx="63024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accent1"/>
                </a:solidFill>
                <a:latin typeface="Bahnschrift"/>
              </a:rPr>
              <a:t>CatBoostClassifier</a:t>
            </a:r>
            <a:r>
              <a:rPr lang="ru-RU" dirty="0" smtClean="0">
                <a:solidFill>
                  <a:schemeClr val="accent1"/>
                </a:solidFill>
                <a:latin typeface="Bahnschrift"/>
              </a:rPr>
              <a:t> </a:t>
            </a:r>
            <a:r>
              <a:rPr lang="ru-RU" dirty="0" smtClean="0">
                <a:latin typeface="Bahnschrift"/>
              </a:rPr>
              <a:t>решает</a:t>
            </a:r>
            <a:r>
              <a:rPr lang="en-US" dirty="0" smtClean="0">
                <a:latin typeface="Bahnschrift"/>
              </a:rPr>
              <a:t>, </a:t>
            </a:r>
            <a:r>
              <a:rPr lang="ru-RU" dirty="0" smtClean="0">
                <a:latin typeface="Bahnschrift"/>
              </a:rPr>
              <a:t>с правильными </a:t>
            </a:r>
            <a:r>
              <a:rPr lang="ru-RU" dirty="0" err="1" smtClean="0">
                <a:latin typeface="Bahnschrift"/>
              </a:rPr>
              <a:t>гиперпараметрами</a:t>
            </a:r>
            <a:r>
              <a:rPr lang="ru-RU" dirty="0" smtClean="0">
                <a:latin typeface="Bahnschrift"/>
              </a:rPr>
              <a:t>, почти все указанные проблемы, проблему переобучения мы решали тем, что подбирали параметры на 60</a:t>
            </a:r>
            <a:r>
              <a:rPr lang="en-US" dirty="0" smtClean="0">
                <a:latin typeface="Bahnschrift"/>
              </a:rPr>
              <a:t>% </a:t>
            </a:r>
            <a:r>
              <a:rPr lang="ru-RU" dirty="0" smtClean="0">
                <a:latin typeface="Bahnschrift"/>
              </a:rPr>
              <a:t>данных, остальные оставив на </a:t>
            </a:r>
            <a:r>
              <a:rPr lang="ru-RU" dirty="0" err="1" smtClean="0">
                <a:latin typeface="Bahnschrift"/>
              </a:rPr>
              <a:t>валидацию</a:t>
            </a:r>
            <a:r>
              <a:rPr lang="ru-RU" dirty="0" smtClean="0">
                <a:latin typeface="Bahnschrift"/>
              </a:rPr>
              <a:t>.</a:t>
            </a:r>
          </a:p>
        </p:txBody>
      </p:sp>
      <p:pic>
        <p:nvPicPr>
          <p:cNvPr id="2050" name="Picture 2" descr="C:\Users\admin\Desktop\преза\fichi_co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05" y="3704407"/>
            <a:ext cx="5735031" cy="282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7404" y="3427408"/>
            <a:ext cx="6093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Взаимная информация некоторых </a:t>
            </a:r>
            <a:r>
              <a:rPr lang="ru-RU" sz="1200" dirty="0" err="1" smtClean="0"/>
              <a:t>фичей</a:t>
            </a:r>
            <a:r>
              <a:rPr lang="ru-RU" sz="1200" dirty="0" smtClean="0"/>
              <a:t> с </a:t>
            </a:r>
            <a:r>
              <a:rPr lang="ru-RU" sz="1200" dirty="0" err="1" smtClean="0"/>
              <a:t>таргетом</a:t>
            </a:r>
            <a:r>
              <a:rPr lang="ru-RU" sz="1200" dirty="0"/>
              <a:t> </a:t>
            </a:r>
            <a:r>
              <a:rPr lang="ru-RU" sz="1200" dirty="0" smtClean="0"/>
              <a:t>(</a:t>
            </a:r>
            <a:r>
              <a:rPr lang="ru-RU" sz="1200" dirty="0" smtClean="0">
                <a:solidFill>
                  <a:schemeClr val="accent1">
                    <a:lumMod val="75000"/>
                  </a:schemeClr>
                </a:solidFill>
              </a:rPr>
              <a:t>мала</a:t>
            </a:r>
            <a:r>
              <a:rPr lang="ru-RU" sz="1200" dirty="0" smtClean="0"/>
              <a:t>)</a:t>
            </a:r>
            <a:endParaRPr lang="ru-RU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7938414" y="3881380"/>
            <a:ext cx="1884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 бонусом с такой моделью мы сразу решали и бонусную задачу тоже</a:t>
            </a:r>
            <a:r>
              <a:rPr lang="en-US" dirty="0" smtClean="0"/>
              <a:t>! :) </a:t>
            </a:r>
            <a:endParaRPr lang="ru-RU" dirty="0"/>
          </a:p>
        </p:txBody>
      </p:sp>
      <p:sp>
        <p:nvSpPr>
          <p:cNvPr id="12" name="Объект 11"/>
          <p:cNvSpPr>
            <a:spLocks noGrp="1"/>
          </p:cNvSpPr>
          <p:nvPr>
            <p:ph idx="1"/>
          </p:nvPr>
        </p:nvSpPr>
        <p:spPr>
          <a:xfrm>
            <a:off x="932784" y="6000747"/>
            <a:ext cx="248316" cy="381003"/>
          </a:xfrm>
        </p:spPr>
        <p:txBody>
          <a:bodyPr>
            <a:normAutofit fontScale="8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034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Результаты вычислений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9650" y="2247900"/>
            <a:ext cx="9602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На </a:t>
            </a:r>
            <a:r>
              <a:rPr lang="ru-RU" dirty="0" err="1" smtClean="0"/>
              <a:t>валидации</a:t>
            </a:r>
            <a:r>
              <a:rPr lang="ru-RU" dirty="0" smtClean="0"/>
              <a:t> </a:t>
            </a:r>
            <a:r>
              <a:rPr lang="en-US" dirty="0" smtClean="0"/>
              <a:t>f1</a:t>
            </a:r>
            <a:r>
              <a:rPr lang="ru-RU" dirty="0" smtClean="0"/>
              <a:t>-мера </a:t>
            </a:r>
            <a:r>
              <a:rPr lang="ru-RU" dirty="0" err="1" smtClean="0"/>
              <a:t>мультиклассовой</a:t>
            </a:r>
            <a:r>
              <a:rPr lang="ru-RU" dirty="0" smtClean="0"/>
              <a:t> классификации  в понимании </a:t>
            </a:r>
            <a:r>
              <a:rPr lang="en-US" dirty="0" err="1" smtClean="0"/>
              <a:t>sklearn</a:t>
            </a:r>
            <a:r>
              <a:rPr lang="en-US" dirty="0" smtClean="0"/>
              <a:t> – 0.99 </a:t>
            </a:r>
            <a:r>
              <a:rPr lang="ru-RU" dirty="0" smtClean="0"/>
              <a:t>процентов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9650" y="2757606"/>
            <a:ext cx="8056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Приватный скор решения – неизвестен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009650" y="3415784"/>
            <a:ext cx="6693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Распределение классов  в тесте на глаз похоже на то, что в </a:t>
            </a:r>
            <a:r>
              <a:rPr lang="ru-RU" dirty="0" err="1" smtClean="0"/>
              <a:t>трейне</a:t>
            </a:r>
            <a:r>
              <a:rPr lang="ru-RU" dirty="0"/>
              <a:t>.</a:t>
            </a:r>
          </a:p>
        </p:txBody>
      </p:sp>
      <p:pic>
        <p:nvPicPr>
          <p:cNvPr id="3074" name="Picture 2" descr="C:\Users\admin\Desktop\преза\machine_learn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41" y="2617232"/>
            <a:ext cx="35337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 flipH="1">
            <a:off x="381000" y="512206"/>
            <a:ext cx="2144682" cy="49617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0076559" y="6594247"/>
            <a:ext cx="15953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hlinkClick r:id="rId3"/>
              </a:rPr>
              <a:t> https://xkcd.com/1838/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72234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Дальнейшее развитие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27740" y="1539529"/>
            <a:ext cx="10224501" cy="365159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1) Можно улучшить предсказания, если добавить еще данных в обучающую выборку, 200 примеров маловато.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2) Из-за чувствительности задачи, необходима более тщательный процесс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валидации</a:t>
            </a:r>
            <a:endParaRPr lang="ru-RU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3) Попробовать использовать более интерпретируемые модели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4) Более детально разобраться с признаками, так как, хотя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фичи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не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анонимизированны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, все равно без объяснения от человека с профильным образованием, примерно ничего не ясно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116" y="6201294"/>
            <a:ext cx="430571" cy="43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0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Ссылки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: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85900" y="1491904"/>
            <a:ext cx="9658350" cy="1194146"/>
          </a:xfrm>
        </p:spPr>
        <p:txBody>
          <a:bodyPr>
            <a:normAutofit/>
          </a:bodyPr>
          <a:lstStyle/>
          <a:p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*</a:t>
            </a:r>
            <a:r>
              <a:rPr lang="ru-RU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.</a:t>
            </a:r>
            <a:r>
              <a:rPr lang="en-US" u="sng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ipynb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ноутбук с экспериментами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  <a:hlinkClick r:id="rId2"/>
              </a:rPr>
              <a:t>тык</a:t>
            </a:r>
            <a:endParaRPr lang="ru-RU" u="sng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*.</a:t>
            </a:r>
            <a:r>
              <a:rPr lang="en-US" u="sng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ipynb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ноутбук с решением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  <a:hlinkClick r:id="rId3"/>
              </a:rPr>
              <a:t>тык</a:t>
            </a:r>
            <a:endParaRPr lang="ru-RU" u="sng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116" y="6201294"/>
            <a:ext cx="430571" cy="43057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783119" y="2604852"/>
            <a:ext cx="90376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файл </a:t>
            </a:r>
            <a:r>
              <a:rPr lang="ru-RU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с ответами</a:t>
            </a:r>
            <a:r>
              <a:rPr lang="en-US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уютно лежит в архиве вместе с презентацией</a:t>
            </a:r>
            <a:endParaRPr lang="ru-RU" u="sng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49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384</Words>
  <Application>Microsoft Office PowerPoint</Application>
  <PresentationFormat>Произвольный</PresentationFormat>
  <Paragraphs>44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Решение задачи от команды Last Minute</vt:lpstr>
      <vt:lpstr>Содержание</vt:lpstr>
      <vt:lpstr>Команда</vt:lpstr>
      <vt:lpstr>Выбор задачи</vt:lpstr>
      <vt:lpstr>Постановка задачи:</vt:lpstr>
      <vt:lpstr>Описание решения</vt:lpstr>
      <vt:lpstr>Результаты вычислений</vt:lpstr>
      <vt:lpstr>Дальнейшее развитие</vt:lpstr>
      <vt:lpstr>Ссылки: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Решение задачи от команды Last Minute</dc:title>
  <dc:creator>Ivan Glebov</dc:creator>
  <cp:lastModifiedBy>admin</cp:lastModifiedBy>
  <cp:revision>18</cp:revision>
  <dcterms:created xsi:type="dcterms:W3CDTF">2022-04-15T10:00:46Z</dcterms:created>
  <dcterms:modified xsi:type="dcterms:W3CDTF">2022-04-15T13:53:30Z</dcterms:modified>
</cp:coreProperties>
</file>

<file path=docProps/thumbnail.jpeg>
</file>